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74" r:id="rId4"/>
    <p:sldId id="279" r:id="rId5"/>
    <p:sldId id="260" r:id="rId6"/>
    <p:sldId id="261" r:id="rId7"/>
    <p:sldId id="275" r:id="rId8"/>
    <p:sldId id="278" r:id="rId9"/>
    <p:sldId id="282" r:id="rId10"/>
    <p:sldId id="280" r:id="rId11"/>
    <p:sldId id="262" r:id="rId12"/>
    <p:sldId id="281" r:id="rId13"/>
    <p:sldId id="263" r:id="rId14"/>
    <p:sldId id="271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3366CC"/>
    <a:srgbClr val="CCCC00"/>
    <a:srgbClr val="FFFF66"/>
    <a:srgbClr val="660066"/>
    <a:srgbClr val="00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69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5" Type="http://schemas.openxmlformats.org/officeDocument/2006/relationships/slide" Target="slides/slide11.xml"/><Relationship Id="rId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pic>
        <p:nvPicPr>
          <p:cNvPr id="4099" name="Picture 3" descr="ANABNR2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37AEFBC6-9591-41A0-81E0-F11EC99DF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9F493-A95B-41E7-AA5F-D2D6E436F4B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216-D276-4AE2-A24B-E99289E10DD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BF81-3ABF-4949-A6D6-78F9261EE5D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18631-0789-4FE8-A31D-1A686D44A5D1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85E4-8C6A-45C4-9835-C6DBCCAF2FD8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CEE4-5F02-442F-BEEE-60BE90514B32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F91D-EA7D-4B38-8927-65B2BA53420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5DF18-9B5E-474E-ACA3-1162389986A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16E3-8EA4-452A-B3FD-3C2C46137C9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BD7B-7C2E-40E3-87D7-13A093354B5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307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307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081" name="Picture 9" descr="anabn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b="0"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2400" b="0">
                <a:solidFill>
                  <a:schemeClr val="tx2"/>
                </a:solidFill>
                <a:latin typeface="+mn-lt"/>
              </a:defRPr>
            </a:lvl1pPr>
          </a:lstStyle>
          <a:p>
            <a:fld id="{24C4FC95-DE76-4369-889D-D88D4F365CC5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vi.wikipedia.org/wiki/H%C3%ACnh:Ipomoea_batatasL_ja0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rgbClr val="990000"/>
                </a:solidFill>
                <a:latin typeface="VNI-Times" pitchFamily="2" charset="0"/>
              </a:rPr>
              <a:t>C</a:t>
            </a:r>
            <a:r>
              <a:rPr lang="en-US" sz="2800" b="1" u="sng" dirty="0" smtClean="0">
                <a:solidFill>
                  <a:srgbClr val="990000"/>
                </a:solidFill>
                <a:latin typeface="VNI-Times" pitchFamily="2" charset="0"/>
              </a:rPr>
              <a:t>HÖÔNG </a:t>
            </a:r>
            <a:r>
              <a:rPr lang="en-US" sz="2800" b="1" u="sng" dirty="0">
                <a:solidFill>
                  <a:srgbClr val="990000"/>
                </a:solidFill>
                <a:latin typeface="VNI-Times" pitchFamily="2" charset="0"/>
              </a:rPr>
              <a:t>II:</a:t>
            </a:r>
            <a:r>
              <a:rPr lang="en-US" sz="2800" b="1" dirty="0">
                <a:solidFill>
                  <a:srgbClr val="990000"/>
                </a:solidFill>
                <a:latin typeface="VNI-Times" pitchFamily="2" charset="0"/>
              </a:rPr>
              <a:t> QUY TRÌNH SAÛN XUAÁT VAØ BAÛO VEÄ MOÂI TRÖÔØNG TRONG </a:t>
            </a:r>
            <a:r>
              <a:rPr lang="en-US" sz="2800" b="1" dirty="0" err="1">
                <a:solidFill>
                  <a:srgbClr val="990000"/>
                </a:solidFill>
                <a:latin typeface="VNI-Times" pitchFamily="2" charset="0"/>
              </a:rPr>
              <a:t>TRONG</a:t>
            </a:r>
            <a:r>
              <a:rPr lang="en-US" sz="2800" b="1" dirty="0">
                <a:solidFill>
                  <a:srgbClr val="990000"/>
                </a:solidFill>
                <a:latin typeface="VNI-Times" pitchFamily="2" charset="0"/>
              </a:rPr>
              <a:t> TROÏT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9900CC"/>
                </a:solidFill>
                <a:latin typeface="VNI-Times" pitchFamily="2" charset="0"/>
              </a:rPr>
              <a:t>Baøi</a:t>
            </a:r>
            <a:r>
              <a:rPr lang="en-US" sz="2400" b="1" u="sng" dirty="0">
                <a:solidFill>
                  <a:srgbClr val="9900CC"/>
                </a:solidFill>
                <a:latin typeface="VNI-Times" pitchFamily="2" charset="0"/>
              </a:rPr>
              <a:t> 15 :</a:t>
            </a:r>
            <a:r>
              <a:rPr lang="en-US" sz="2400" b="1" dirty="0">
                <a:solidFill>
                  <a:srgbClr val="9900CC"/>
                </a:solidFill>
                <a:latin typeface="VNI-Times" pitchFamily="2" charset="0"/>
              </a:rPr>
              <a:t> LAØM ÑAÁT VAØ BOÙN PHAÂN LOÙT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11430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b="0" u="sng">
                <a:solidFill>
                  <a:srgbClr val="CC0000"/>
                </a:solidFill>
              </a:rPr>
              <a:t>3. Leân luoáng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42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1117600" indent="-11176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2"/>
                </a:solidFill>
              </a:rPr>
              <a:t>II. CAÙC COÂNG VIEÄC LAØM ÑAÁT</a:t>
            </a:r>
          </a:p>
        </p:txBody>
      </p:sp>
      <p:pic>
        <p:nvPicPr>
          <p:cNvPr id="32774" name="Picture 6" descr="khoai%20tay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5715000" cy="4348163"/>
          </a:xfrm>
          <a:prstGeom prst="rect">
            <a:avLst/>
          </a:prstGeom>
          <a:noFill/>
        </p:spPr>
      </p:pic>
      <p:pic>
        <p:nvPicPr>
          <p:cNvPr id="32775" name="Picture 7" descr="ruonglac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953000" cy="4445000"/>
          </a:xfrm>
          <a:prstGeom prst="rect">
            <a:avLst/>
          </a:prstGeom>
          <a:noFill/>
        </p:spPr>
      </p:pic>
      <p:pic>
        <p:nvPicPr>
          <p:cNvPr id="32777" name="Picture 9" descr="Các củ khoai lang.">
            <a:hlinkClick r:id="rId4" tooltip="Các củ khoai lang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057400"/>
            <a:ext cx="4724400" cy="3811588"/>
          </a:xfrm>
          <a:prstGeom prst="rect">
            <a:avLst/>
          </a:prstGeom>
          <a:noFill/>
        </p:spPr>
      </p:pic>
      <p:pic>
        <p:nvPicPr>
          <p:cNvPr id="32778" name="Picture 10" descr="1200407KA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981200"/>
            <a:ext cx="42672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2895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>
                <a:solidFill>
                  <a:srgbClr val="CC0000"/>
                </a:solidFill>
                <a:latin typeface="VNI-Times" pitchFamily="2" charset="0"/>
              </a:rPr>
              <a:t>3. Leân luoáng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1117600" indent="-11176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2"/>
                </a:solidFill>
              </a:rPr>
              <a:t>II. CAÙC COÂNG VIEÄC LAØM ÑAÁT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- Taïi sao phaûi leân luoáng?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2997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- </a:t>
            </a:r>
            <a:r>
              <a:rPr lang="en-US">
                <a:solidFill>
                  <a:srgbClr val="000066"/>
                </a:solidFill>
              </a:rPr>
              <a:t>Thöôøng nhöõng loaïi caây naøo ñöôïc leân luoáng?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2000" y="1828800"/>
            <a:ext cx="47402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sym typeface="Wingdings" pitchFamily="2" charset="2"/>
              </a:rPr>
              <a:t>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u="sng">
                <a:solidFill>
                  <a:srgbClr val="000000"/>
                </a:solidFill>
              </a:rPr>
              <a:t>Quy trình leân luoáng:</a:t>
            </a:r>
          </a:p>
          <a:p>
            <a:r>
              <a:rPr lang="en-US" b="0">
                <a:solidFill>
                  <a:srgbClr val="FF3300"/>
                </a:solidFill>
              </a:rPr>
              <a:t>  </a:t>
            </a:r>
            <a:r>
              <a:rPr lang="en-US" b="0">
                <a:solidFill>
                  <a:srgbClr val="3366CC"/>
                </a:solidFill>
              </a:rPr>
              <a:t>-</a:t>
            </a:r>
            <a:r>
              <a:rPr lang="en-US" b="0">
                <a:solidFill>
                  <a:srgbClr val="FF3300"/>
                </a:solidFill>
              </a:rPr>
              <a:t> </a:t>
            </a:r>
            <a:r>
              <a:rPr lang="en-US" b="0">
                <a:solidFill>
                  <a:srgbClr val="3366CC"/>
                </a:solidFill>
              </a:rPr>
              <a:t>Xaùc ñònh höôùng luoáng.</a:t>
            </a:r>
          </a:p>
          <a:p>
            <a:r>
              <a:rPr lang="en-US" b="0">
                <a:solidFill>
                  <a:srgbClr val="3366CC"/>
                </a:solidFill>
              </a:rPr>
              <a:t>  - Xaùc ñònh kích thöôùc luoáng.</a:t>
            </a:r>
          </a:p>
          <a:p>
            <a:r>
              <a:rPr lang="en-US" b="0">
                <a:solidFill>
                  <a:srgbClr val="3366CC"/>
                </a:solidFill>
              </a:rPr>
              <a:t>  - Ñaùnh raõnh keùo ñaát taïo loáng.</a:t>
            </a:r>
          </a:p>
          <a:p>
            <a:r>
              <a:rPr lang="en-US" b="0">
                <a:solidFill>
                  <a:srgbClr val="3366CC"/>
                </a:solidFill>
              </a:rPr>
              <a:t>  - Laøm phaúng maët luoáng.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9600" y="4419600"/>
            <a:ext cx="7696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  <a:sym typeface="Wingdings" pitchFamily="2" charset="2"/>
              </a:rPr>
              <a:t></a:t>
            </a:r>
            <a:r>
              <a:rPr lang="en-US"/>
              <a:t> </a:t>
            </a:r>
            <a:r>
              <a:rPr lang="en-US" sz="2400"/>
              <a:t>Löu yù: Höôùng luoáng, kích thöôùc luoáng, ñoä cao cuûa luoáng phaûi phuø hôïp vôùi ñòa hình vaø loaïi caây. 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38200" y="1949450"/>
            <a:ext cx="8027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3366CC"/>
                </a:solidFill>
              </a:rPr>
              <a:t>Deã chaêm soùc, choáng ngaäp uùng, taïo taàng ñaát canh taùc daày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62000" y="3448050"/>
            <a:ext cx="335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>
                <a:solidFill>
                  <a:srgbClr val="3366CC"/>
                </a:solidFill>
              </a:rPr>
              <a:t>Ngoâ, khoai, rau, ñaäu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69" grpId="1"/>
      <p:bldP spid="11271" grpId="0"/>
      <p:bldP spid="11271" grpId="1"/>
      <p:bldP spid="11272" grpId="0"/>
      <p:bldP spid="11274" grpId="0"/>
      <p:bldP spid="11275" grpId="0"/>
      <p:bldP spid="11275" grpId="1"/>
      <p:bldP spid="11276" grpId="0"/>
      <p:bldP spid="112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2"/>
                </a:solidFill>
              </a:rPr>
              <a:t>III. BOÙN PHAÂN LOÙT</a:t>
            </a:r>
          </a:p>
        </p:txBody>
      </p:sp>
      <p:pic>
        <p:nvPicPr>
          <p:cNvPr id="33797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838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124200" y="5562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/>
              <a:t>Boùn vaõi</a:t>
            </a:r>
          </a:p>
        </p:txBody>
      </p:sp>
      <p:pic>
        <p:nvPicPr>
          <p:cNvPr id="33799" name="Picture 7" descr="12956_IMG_436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84338"/>
            <a:ext cx="5410200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8" grpId="1"/>
      <p:bldP spid="3379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2800" b="1">
                <a:latin typeface="VNI-Times" pitchFamily="2" charset="0"/>
              </a:rPr>
              <a:t>III. BOÙN PHAÂN LOÙT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266825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Wingdings 2" pitchFamily="18" charset="2"/>
              </a:rPr>
              <a:t></a:t>
            </a:r>
            <a:r>
              <a:rPr lang="en-US">
                <a:solidFill>
                  <a:schemeClr val="tx2"/>
                </a:solidFill>
              </a:rPr>
              <a:t> Boùn phaân loùt laø boùn khi naøo thöôøng söû duïng nhöõng loaïi  phaân gì?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3168650"/>
            <a:ext cx="7172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Wingdings 2" pitchFamily="18" charset="2"/>
              </a:rPr>
              <a:t></a:t>
            </a:r>
            <a:r>
              <a:rPr lang="en-US">
                <a:solidFill>
                  <a:schemeClr val="tx2"/>
                </a:solidFill>
              </a:rPr>
              <a:t> Boùn phaân loùt theo quy trình nhö theá naøo ?</a:t>
            </a:r>
          </a:p>
          <a:p>
            <a:r>
              <a:rPr lang="en-US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2263775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     </a:t>
            </a:r>
            <a:r>
              <a:rPr lang="en-US">
                <a:solidFill>
                  <a:srgbClr val="3366CC"/>
                </a:solidFill>
              </a:rPr>
              <a:t>Laø boùn tröôùc khi troàng, thöôøng söû duïng phaân höõu cô vaø phaân laân.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14400" y="3667125"/>
            <a:ext cx="74676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  </a:t>
            </a:r>
            <a:r>
              <a:rPr lang="en-US">
                <a:solidFill>
                  <a:srgbClr val="3366CC"/>
                </a:solidFill>
              </a:rPr>
              <a:t>Raûi phaân leân maët luoáng hay theo haøng theo hoác.</a:t>
            </a:r>
          </a:p>
          <a:p>
            <a:pPr marL="457200" indent="-457200"/>
            <a:r>
              <a:rPr lang="en-US">
                <a:solidFill>
                  <a:srgbClr val="3366CC"/>
                </a:solidFill>
              </a:rPr>
              <a:t>  Caøy böøa laáp ñaát vuøi phaân xuoáng ñaát.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229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 </a:t>
            </a:r>
            <a:r>
              <a:rPr lang="en-US">
                <a:solidFill>
                  <a:srgbClr val="CC0000"/>
                </a:solidFill>
                <a:sym typeface="Wingdings" pitchFamily="2" charset="2"/>
              </a:rPr>
              <a:t></a:t>
            </a:r>
            <a:r>
              <a:rPr lang="en-US"/>
              <a:t> </a:t>
            </a:r>
            <a:r>
              <a:rPr lang="en-US">
                <a:solidFill>
                  <a:srgbClr val="3366CC"/>
                </a:solidFill>
              </a:rPr>
              <a:t>Laø boùn tröôùc khi troàng, thöôøng söû duïng phaân höõu cô vaø phaân laân.</a:t>
            </a:r>
          </a:p>
          <a:p>
            <a:pPr marL="457200" indent="-457200"/>
            <a:r>
              <a:rPr lang="en-US">
                <a:solidFill>
                  <a:srgbClr val="3366CC"/>
                </a:solidFill>
              </a:rPr>
              <a:t>     Raûi phaân leân maët luoáng hay theo haøng theo hoác.</a:t>
            </a:r>
          </a:p>
          <a:p>
            <a:pPr marL="457200" indent="-457200"/>
            <a:r>
              <a:rPr lang="en-US">
                <a:solidFill>
                  <a:srgbClr val="3366CC"/>
                </a:solidFill>
              </a:rPr>
              <a:t>     Caøy böøa laáp ñaát vuøi phaân xuoáng ñaát.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/>
      <p:bldP spid="12293" grpId="0"/>
      <p:bldP spid="12293" grpId="1"/>
      <p:bldP spid="12295" grpId="0"/>
      <p:bldP spid="12295" grpId="1"/>
      <p:bldP spid="12296" grpId="0"/>
      <p:bldP spid="1229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6096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3200" b="1">
                <a:latin typeface="VNI-Times" pitchFamily="2" charset="0"/>
              </a:rPr>
              <a:t>CUÛNG COÁ KIEÁN THÖÙC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>
                <a:solidFill>
                  <a:srgbClr val="0033CC"/>
                </a:solidFill>
                <a:latin typeface="VNI-Times" pitchFamily="2" charset="0"/>
                <a:sym typeface="Wingdings" pitchFamily="2" charset="2"/>
              </a:rPr>
              <a:t> </a:t>
            </a:r>
            <a:r>
              <a:rPr lang="en-US">
                <a:solidFill>
                  <a:srgbClr val="0033CC"/>
                </a:solidFill>
                <a:latin typeface="VNI-Times" pitchFamily="2" charset="0"/>
              </a:rPr>
              <a:t>Laøm ñaát coù taùc duïng gì?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Laøm cho ñaát tôi xoáp, thoaùng khí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Dieät tröø maàm moùng saâu beänh, caûi taïo ñaát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Laøm cho ñaát tôi xoáp baèng phaúng, dieät maàm moùng saâu beänh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800">
                <a:solidFill>
                  <a:srgbClr val="000000"/>
                </a:solidFill>
                <a:latin typeface="VNI-Times" pitchFamily="2" charset="0"/>
              </a:rPr>
              <a:t>A vaø B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40925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3600">
                <a:solidFill>
                  <a:srgbClr val="CC0000"/>
                </a:solidFill>
                <a:latin typeface="Arial Unicode MS" pitchFamily="34" charset="-128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uiExpand="1" build="p"/>
      <p:bldP spid="20483" grpId="1" uiExpand="1" build="p"/>
      <p:bldP spid="20485" grpId="0"/>
      <p:bldP spid="204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1430338"/>
            <a:ext cx="7010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Haõy ghi </a:t>
            </a:r>
            <a:r>
              <a:rPr lang="en-US">
                <a:solidFill>
                  <a:srgbClr val="CC0000"/>
                </a:solidFill>
              </a:rPr>
              <a:t>S</a:t>
            </a:r>
            <a:r>
              <a:rPr lang="en-US"/>
              <a:t> cho caâu sai vaø </a:t>
            </a:r>
            <a:r>
              <a:rPr lang="en-US">
                <a:solidFill>
                  <a:srgbClr val="CC0000"/>
                </a:solidFill>
              </a:rPr>
              <a:t>Ñ</a:t>
            </a:r>
            <a:r>
              <a:rPr lang="en-US"/>
              <a:t> cho caâu ñuùng</a:t>
            </a:r>
          </a:p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.VnTime" pitchFamily="34" charset="0"/>
              </a:rPr>
              <a:t>Ph©n bãn lãt th­êng sö dông lµ :.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0" y="26050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0" y="3048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0" y="35194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FF3300"/>
                </a:solidFill>
                <a:latin typeface=".VnTime" pitchFamily="34" charset="0"/>
              </a:rPr>
              <a:t>§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14400" y="30622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.VnTime" pitchFamily="34" charset="0"/>
              </a:rPr>
              <a:t>B.  Ph©n kali, ph©n h÷u c¬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14400" y="35052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.VnTime" pitchFamily="34" charset="0"/>
              </a:rPr>
              <a:t>C.  Ph©n l©n, ph©n h÷u c¬.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14400" y="25606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.VnTime" pitchFamily="34" charset="0"/>
              </a:rPr>
              <a:t>A.  Ph©n l©n, ph©n ®¹m.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914400" y="3976688"/>
            <a:ext cx="533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.VnTime" pitchFamily="34" charset="0"/>
              </a:rPr>
              <a:t>D.  Ph©n ®¹m, ph©n h÷u c¬.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334000" y="39766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85800" y="79216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3200" u="sng">
                <a:solidFill>
                  <a:srgbClr val="FF3300"/>
                </a:solidFill>
              </a:rPr>
              <a:t>Caâu : 2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533400"/>
          </a:xfrm>
          <a:solidFill>
            <a:schemeClr val="accent2"/>
          </a:solidFill>
          <a:ln/>
        </p:spPr>
        <p:txBody>
          <a:bodyPr/>
          <a:lstStyle/>
          <a:p>
            <a:pPr algn="ctr"/>
            <a:r>
              <a:rPr lang="en-US" sz="3200" b="1">
                <a:latin typeface="VNI-Times" pitchFamily="2" charset="0"/>
              </a:rPr>
              <a:t>CUÛNG COÁ KIEÁN THÖÙC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  <p:bldP spid="29709" grpId="0"/>
      <p:bldP spid="297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457200"/>
          </a:xfrm>
          <a:solidFill>
            <a:schemeClr val="accent2"/>
          </a:solidFill>
        </p:spPr>
        <p:txBody>
          <a:bodyPr/>
          <a:lstStyle/>
          <a:p>
            <a:pPr marL="1117600" indent="-1117600" algn="ctr">
              <a:buFontTx/>
              <a:buAutoNum type="romanUcPeriod"/>
            </a:pPr>
            <a:r>
              <a:rPr lang="en-US" sz="2400" b="1">
                <a:latin typeface="VNI-Times" pitchFamily="2" charset="0"/>
              </a:rPr>
              <a:t>LAØM ÑAÁT NHAÈM MUÏC ÑÍCH GÌ.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5791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CC0000"/>
                </a:solidFill>
                <a:latin typeface="VNI-Times" pitchFamily="2" charset="0"/>
              </a:rPr>
              <a:t>Muïc ñích cuûa vieäc laøm ñaát laø gì 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47800" y="27432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0066"/>
                </a:solidFill>
              </a:rPr>
              <a:t>Laøm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cho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ñaát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tôi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xoáp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thoaùng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khí</a:t>
            </a:r>
            <a:r>
              <a:rPr lang="en-US" dirty="0">
                <a:solidFill>
                  <a:srgbClr val="000066"/>
                </a:solidFill>
              </a:rPr>
              <a:t>, </a:t>
            </a:r>
            <a:r>
              <a:rPr lang="en-US" dirty="0" err="1">
                <a:solidFill>
                  <a:srgbClr val="000066"/>
                </a:solidFill>
              </a:rPr>
              <a:t>taêng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khaû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naêng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giöõ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nöôùc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vaø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chaát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dinh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döôõng</a:t>
            </a:r>
            <a:r>
              <a:rPr lang="en-US" dirty="0">
                <a:solidFill>
                  <a:srgbClr val="000066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0066"/>
                </a:solidFill>
              </a:rPr>
              <a:t>Dieät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tröø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coû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daïi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vaø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maàm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moùng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saâu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beänh</a:t>
            </a:r>
            <a:r>
              <a:rPr lang="en-US" dirty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/>
      <p:bldP spid="7171" grpId="1" build="p"/>
      <p:bldP spid="7175" grpId="0"/>
      <p:bldP spid="71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ay 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08150"/>
            <a:ext cx="5791200" cy="423545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0" y="5943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err="1" smtClean="0">
                <a:solidFill>
                  <a:srgbClr val="660066"/>
                </a:solidFill>
                <a:latin typeface="+mj-lt"/>
              </a:rPr>
              <a:t>Cày</a:t>
            </a:r>
            <a:r>
              <a:rPr lang="en-US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j-lt"/>
              </a:rPr>
              <a:t>đất</a:t>
            </a:r>
            <a:endParaRPr lang="en-US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  <a:solidFill>
            <a:schemeClr val="accent2"/>
          </a:solidFill>
          <a:ln/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436612208746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76400"/>
            <a:ext cx="6115050" cy="3867150"/>
          </a:xfrm>
          <a:noFill/>
          <a:ln/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  <a:solidFill>
            <a:schemeClr val="accent2"/>
          </a:solidFill>
          <a:ln/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343400" y="5715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Maùy caøy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609600"/>
          </a:xfrm>
          <a:solidFill>
            <a:schemeClr val="accent2"/>
          </a:solidFill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>
                <a:solidFill>
                  <a:srgbClr val="CC0000"/>
                </a:solidFill>
                <a:latin typeface="VNI-Times" pitchFamily="2" charset="0"/>
              </a:rPr>
              <a:t>1.Caøy ñaát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2057400"/>
            <a:ext cx="403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sz="2400"/>
              <a:t>- </a:t>
            </a:r>
            <a:r>
              <a:rPr lang="en-US">
                <a:solidFill>
                  <a:srgbClr val="000066"/>
                </a:solidFill>
              </a:rPr>
              <a:t>Caøy</a:t>
            </a:r>
            <a:r>
              <a:rPr lang="en-US" b="0">
                <a:solidFill>
                  <a:srgbClr val="000066"/>
                </a:solidFill>
              </a:rPr>
              <a:t> ñaát coù muïc đích gì?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0" y="25146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Laøm cho ñaát tôi xoáp thoaùng khí , vuøi laáp coû daïi.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" y="33528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/>
              <a:t>- </a:t>
            </a:r>
            <a:r>
              <a:rPr lang="en-US">
                <a:solidFill>
                  <a:schemeClr val="tx2"/>
                </a:solidFill>
              </a:rPr>
              <a:t>Caøy ñaát nhö theá naøo?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62000" y="38100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>
                <a:solidFill>
                  <a:srgbClr val="0033CC"/>
                </a:solidFill>
              </a:rPr>
              <a:t>Xaùo troän lôùp ñaát maët ôû ñoä saâu 20 – 30 cm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33400" y="43434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>
                <a:solidFill>
                  <a:schemeClr val="tx2"/>
                </a:solidFill>
              </a:rPr>
              <a:t>- Duøng nhöõng duïng cuï naøo ñeå caøy?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62000" y="4876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>
                <a:solidFill>
                  <a:srgbClr val="3366CC"/>
                </a:solidFill>
              </a:rPr>
              <a:t>Caøy bằng</a:t>
            </a:r>
            <a:r>
              <a:rPr lang="en-US">
                <a:solidFill>
                  <a:srgbClr val="0033CC"/>
                </a:solidFill>
              </a:rPr>
              <a:t> traâu boø keùo hoaëc </a:t>
            </a:r>
            <a:r>
              <a:rPr lang="en-US">
                <a:solidFill>
                  <a:srgbClr val="3366CC"/>
                </a:solidFill>
              </a:rPr>
              <a:t>bằng</a:t>
            </a:r>
            <a:r>
              <a:rPr lang="en-US"/>
              <a:t> </a:t>
            </a:r>
            <a:r>
              <a:rPr lang="en-US">
                <a:solidFill>
                  <a:srgbClr val="0033CC"/>
                </a:solidFill>
              </a:rPr>
              <a:t>maùy.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5800" y="2209800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600">
                <a:solidFill>
                  <a:srgbClr val="CC0000"/>
                </a:solidFill>
                <a:sym typeface="Wingdings" pitchFamily="2" charset="2"/>
              </a:rPr>
              <a:t> </a:t>
            </a:r>
            <a:r>
              <a:rPr lang="en-US">
                <a:solidFill>
                  <a:srgbClr val="0033CC"/>
                </a:solidFill>
              </a:rPr>
              <a:t>Laøm cho ñaát tôi xoáp thoaùng khí , vuøi laáp coû daïi</a:t>
            </a:r>
            <a:r>
              <a:rPr lang="en-US" b="0">
                <a:solidFill>
                  <a:srgbClr val="0033CC"/>
                </a:solidFill>
              </a:rPr>
              <a:t>.</a:t>
            </a:r>
          </a:p>
          <a:p>
            <a:r>
              <a:rPr lang="en-US">
                <a:solidFill>
                  <a:srgbClr val="0033CC"/>
                </a:solidFill>
              </a:rPr>
              <a:t>      Xaùo troän lôùp ñaát maët ôû ñoä saâu 20 – 30 cm</a:t>
            </a:r>
          </a:p>
          <a:p>
            <a:r>
              <a:rPr lang="en-US">
                <a:solidFill>
                  <a:srgbClr val="3366CC"/>
                </a:solidFill>
              </a:rPr>
              <a:t>      Caøy bằng</a:t>
            </a:r>
            <a:r>
              <a:rPr lang="en-US">
                <a:solidFill>
                  <a:srgbClr val="0033CC"/>
                </a:solidFill>
              </a:rPr>
              <a:t> traâu boø keùo hoaëc </a:t>
            </a:r>
            <a:r>
              <a:rPr lang="en-US">
                <a:solidFill>
                  <a:srgbClr val="3366CC"/>
                </a:solidFill>
              </a:rPr>
              <a:t>bằng</a:t>
            </a:r>
            <a:r>
              <a:rPr lang="en-US"/>
              <a:t> </a:t>
            </a:r>
            <a:r>
              <a:rPr lang="en-US">
                <a:solidFill>
                  <a:srgbClr val="0033CC"/>
                </a:solidFill>
              </a:rPr>
              <a:t>maùy.</a:t>
            </a:r>
          </a:p>
          <a:p>
            <a:endParaRPr lang="en-US" b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0" grpId="1"/>
      <p:bldP spid="9221" grpId="0"/>
      <p:bldP spid="9221" grpId="1"/>
      <p:bldP spid="9222" grpId="0"/>
      <p:bldP spid="9222" grpId="1"/>
      <p:bldP spid="9223" grpId="0"/>
      <p:bldP spid="9223" grpId="1"/>
      <p:bldP spid="9225" grpId="0"/>
      <p:bldP spid="9225" grpId="1"/>
      <p:bldP spid="9227" grpId="0"/>
      <p:bldP spid="9227" grpId="1"/>
      <p:bldP spid="92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42925"/>
          </a:xfrm>
          <a:solidFill>
            <a:schemeClr val="accent2"/>
          </a:solidFill>
          <a:ln/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54864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81400" y="6096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b="0">
                <a:solidFill>
                  <a:srgbClr val="000066"/>
                </a:solidFill>
              </a:rPr>
              <a:t>Böøa ñaát </a:t>
            </a:r>
            <a:r>
              <a:rPr lang="en-US" b="0">
                <a:solidFill>
                  <a:srgbClr val="000066"/>
                </a:solidFill>
                <a:sym typeface="Wingdings 2" pitchFamily="18" charset="2"/>
              </a:rPr>
              <a:t>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33400" y="1484313"/>
            <a:ext cx="3124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b="0" u="sng">
                <a:solidFill>
                  <a:srgbClr val="CC0000"/>
                </a:solidFill>
              </a:rPr>
              <a:t>2. Böøa vaø ñaäp ñaát</a:t>
            </a:r>
          </a:p>
        </p:txBody>
      </p:sp>
      <p:pic>
        <p:nvPicPr>
          <p:cNvPr id="10255" name="Picture 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2057400"/>
            <a:ext cx="5334000" cy="4024313"/>
          </a:xfrm>
          <a:noFill/>
          <a:ln/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85800" y="3276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Ñaäp ñaát </a:t>
            </a:r>
            <a:r>
              <a:rPr lang="en-US" b="0">
                <a:solidFill>
                  <a:schemeClr val="tx2"/>
                </a:solidFill>
                <a:sym typeface="Wingdings 2" pitchFamily="18" charset="2"/>
              </a:rPr>
              <a:t>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1"/>
      <p:bldP spid="1025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76275"/>
            <a:ext cx="9144000" cy="542925"/>
          </a:xfrm>
          <a:solidFill>
            <a:schemeClr val="accent2"/>
          </a:solidFill>
          <a:ln/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  <p:pic>
        <p:nvPicPr>
          <p:cNvPr id="27655" name="Picture 7" descr="03_kythuatlamdatcay"/>
          <p:cNvPicPr>
            <a:picLocks noChangeAspect="1" noChangeArrowheads="1"/>
          </p:cNvPicPr>
          <p:nvPr/>
        </p:nvPicPr>
        <p:blipFill>
          <a:blip r:embed="rId2"/>
          <a:srcRect t="50999"/>
          <a:stretch>
            <a:fillRect/>
          </a:stretch>
        </p:blipFill>
        <p:spPr bwMode="auto">
          <a:xfrm>
            <a:off x="3429000" y="1828800"/>
            <a:ext cx="5029200" cy="439420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447800" y="53482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Maùy böøa</a:t>
            </a:r>
            <a:r>
              <a:rPr lang="en-US" b="0">
                <a:solidFill>
                  <a:schemeClr val="tx2"/>
                </a:solidFill>
                <a:sym typeface="Wingdings 2" pitchFamily="18" charset="2"/>
              </a:rPr>
              <a:t>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7200" y="1371600"/>
            <a:ext cx="3124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b="0" u="sng">
                <a:solidFill>
                  <a:srgbClr val="CC0000"/>
                </a:solidFill>
              </a:rPr>
              <a:t>2. Böøa vaø ñaäp ñaát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32025"/>
            <a:ext cx="36576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2209800"/>
            <a:ext cx="3810000" cy="2874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1484313"/>
            <a:ext cx="3124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/>
            <a:r>
              <a:rPr lang="en-US" b="0" u="sng">
                <a:solidFill>
                  <a:srgbClr val="CC0000"/>
                </a:solidFill>
              </a:rPr>
              <a:t>2. Böøa vaø ñaäp ñaát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20177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- Böøa vaø ñaäp ñaát coù taùc duïng gì?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2627313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3366CC"/>
                </a:solidFill>
              </a:rPr>
              <a:t>Laøm nhoû ñaát thu gom coû daïi, troän ñeàu phaân, san phaúng maët ruoäng.</a:t>
            </a:r>
            <a:endParaRPr lang="en-US" sz="20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3619500"/>
            <a:ext cx="437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>
                <a:solidFill>
                  <a:srgbClr val="000066"/>
                </a:solidFill>
              </a:rPr>
              <a:t>- Böøa ñaát baèng duïng cuï gì?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695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b="0">
                <a:solidFill>
                  <a:srgbClr val="3366CC"/>
                </a:solidFill>
              </a:rPr>
              <a:t>Böøa baèng caùch cho traâu boø keùo hoaëc böøa maùy</a:t>
            </a:r>
            <a:endParaRPr lang="en-US">
              <a:solidFill>
                <a:srgbClr val="3366CC"/>
              </a:solidFill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542925"/>
          </a:xfrm>
          <a:solidFill>
            <a:schemeClr val="accent2"/>
          </a:solidFill>
          <a:ln/>
        </p:spPr>
        <p:txBody>
          <a:bodyPr/>
          <a:lstStyle/>
          <a:p>
            <a:pPr marL="1117600" indent="-1117600" algn="ctr"/>
            <a:r>
              <a:rPr lang="en-US" sz="2800" b="1">
                <a:latin typeface="VNI-Times" pitchFamily="2" charset="0"/>
              </a:rPr>
              <a:t>II. CAÙC COÂNG VIEÄC LAØM ÑAÁT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79248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>
                <a:solidFill>
                  <a:srgbClr val="3366CC"/>
                </a:solidFill>
              </a:rPr>
              <a:t> </a:t>
            </a:r>
            <a:r>
              <a:rPr lang="en-US">
                <a:solidFill>
                  <a:srgbClr val="CC0000"/>
                </a:solidFill>
                <a:sym typeface="Wingdings" pitchFamily="2" charset="2"/>
              </a:rPr>
              <a:t></a:t>
            </a:r>
            <a:r>
              <a:rPr lang="en-US"/>
              <a:t> </a:t>
            </a:r>
            <a:r>
              <a:rPr lang="en-US">
                <a:solidFill>
                  <a:srgbClr val="3366CC"/>
                </a:solidFill>
              </a:rPr>
              <a:t>Laøm nhoû ñaát thu gom coû daïi, troän ñeàu phaân, san phaúng maët ruoäng.</a:t>
            </a:r>
          </a:p>
          <a:p>
            <a:pPr marL="457200" indent="-457200"/>
            <a:r>
              <a:rPr lang="en-US" b="0">
                <a:solidFill>
                  <a:srgbClr val="3366CC"/>
                </a:solidFill>
              </a:rPr>
              <a:t>      </a:t>
            </a:r>
            <a:r>
              <a:rPr lang="en-US">
                <a:solidFill>
                  <a:srgbClr val="3366CC"/>
                </a:solidFill>
              </a:rPr>
              <a:t>Böøa baèng caùch cho traâu boø keùo hoaëc böøa maùy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5" grpId="1"/>
      <p:bldP spid="30726" grpId="0"/>
      <p:bldP spid="30726" grpId="1"/>
      <p:bldP spid="30727" grpId="0"/>
      <p:bldP spid="30727" grpId="1"/>
      <p:bldP spid="30728" grpId="0"/>
      <p:bldP spid="30728" grpId="1"/>
      <p:bldP spid="307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533400"/>
          </a:xfrm>
        </p:spPr>
        <p:txBody>
          <a:bodyPr/>
          <a:lstStyle/>
          <a:p>
            <a:pPr algn="ctr"/>
            <a:r>
              <a:rPr lang="en-US" sz="2800" u="sng">
                <a:solidFill>
                  <a:srgbClr val="CC0000"/>
                </a:solidFill>
                <a:latin typeface="VNI-Times" pitchFamily="2" charset="0"/>
              </a:rPr>
              <a:t>Thaûo luaän</a:t>
            </a:r>
            <a:r>
              <a:rPr lang="en-US" sz="2800">
                <a:latin typeface="VNI-Times" pitchFamily="2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>
                <a:latin typeface="VNI-Times" pitchFamily="2" charset="0"/>
              </a:rPr>
              <a:t>Caâu 1: Em haõy neâu öu ñieåm cuûa bieän phaùp laøm ñaát baèng phöông phaùp thuû coâng ?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VNI-Times" pitchFamily="2" charset="0"/>
              </a:rPr>
              <a:t>Caâu 2: Em haõy neâu öu ñieåm cuûa bieän phaùp laøm ñaát baèng phöông phaùp cô giôùi ?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VNI-Times" pitchFamily="2" charset="0"/>
              </a:rPr>
              <a:t>Caâu 3: Em haõy neâu nhöôïc ñieåm cuûa bieän phaùp laøm ñaát baèng phöông phaùp thuû coâng ?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VNI-Times" pitchFamily="2" charset="0"/>
              </a:rPr>
              <a:t>Caâu 4: Em haõy neâu nhöôïc ñieåm cuûa bieän phaùp laøm ñaát baèng phöông phaùp cô giôùi ?</a:t>
            </a:r>
          </a:p>
          <a:p>
            <a:pPr>
              <a:buFont typeface="Wingdings" pitchFamily="2" charset="2"/>
              <a:buNone/>
            </a:pPr>
            <a:endParaRPr lang="en-US" sz="2400" b="1">
              <a:latin typeface="VNI-Times" pitchFamily="2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542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1117600" indent="-11176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2"/>
                </a:solidFill>
              </a:rPr>
              <a:t>II. CAÙC COÂNG VIEÄC LAØM ÑAÁT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76400" y="1752600"/>
            <a:ext cx="7086600" cy="1989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>
                <a:solidFill>
                  <a:srgbClr val="CC0000"/>
                </a:solidFill>
              </a:rPr>
              <a:t>PP Thuû coâng :</a:t>
            </a:r>
            <a:r>
              <a:rPr lang="en-US"/>
              <a:t>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Öu : deã thöïc hieän, chæ caàn duïng cuï ñôn giaûn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Nhöôïc : toán nhieàu coâng lao ñoäng, maát nhieàu thôøi gian.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76400" y="4114800"/>
            <a:ext cx="7086600" cy="1989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>
                <a:solidFill>
                  <a:srgbClr val="CC0000"/>
                </a:solidFill>
              </a:rPr>
              <a:t>PP cô giôùi:</a:t>
            </a:r>
            <a:r>
              <a:rPr lang="en-US"/>
              <a:t>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 Öu : caàn ít thôøi gian , nhanh choùng, ít coâng lao ñoäng.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Nhöôïc :caàn maùy moùc phöùc taïp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/>
      <p:bldP spid="34819" grpId="1" build="p"/>
      <p:bldP spid="34822" grpId="0" animBg="1"/>
      <p:bldP spid="34823" grpId="0" animBg="1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A50021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A50021"/>
          </a:buClr>
          <a:buSzPct val="7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607</TotalTime>
  <Words>809</Words>
  <Application>Microsoft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Nature</vt:lpstr>
      <vt:lpstr>Slide 1</vt:lpstr>
      <vt:lpstr>LAØM ÑAÁT NHAÈM MUÏC ÑÍCH GÌ.</vt:lpstr>
      <vt:lpstr>II. CAÙC COÂNG VIEÄC LAØM ÑAÁT</vt:lpstr>
      <vt:lpstr>II. CAÙC COÂNG VIEÄC LAØM ÑAÁT</vt:lpstr>
      <vt:lpstr>II. CAÙC COÂNG VIEÄC LAØM ÑAÁT</vt:lpstr>
      <vt:lpstr>II. CAÙC COÂNG VIEÄC LAØM ÑAÁT</vt:lpstr>
      <vt:lpstr>II. CAÙC COÂNG VIEÄC LAØM ÑAÁT</vt:lpstr>
      <vt:lpstr>II. CAÙC COÂNG VIEÄC LAØM ÑAÁT</vt:lpstr>
      <vt:lpstr>Thaûo luaän </vt:lpstr>
      <vt:lpstr>Slide 10</vt:lpstr>
      <vt:lpstr>Slide 11</vt:lpstr>
      <vt:lpstr>Slide 12</vt:lpstr>
      <vt:lpstr>III. BOÙN PHAÂN LOÙT</vt:lpstr>
      <vt:lpstr>CUÛNG COÁ KIEÁN THÖÙC</vt:lpstr>
      <vt:lpstr>CUÛNG COÁ KIEÁN THÖÙC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NGOÂ CHÍ QUOÁC</dc:title>
  <dc:creator>hhhhh</dc:creator>
  <cp:lastModifiedBy>AnhTuan</cp:lastModifiedBy>
  <cp:revision>64</cp:revision>
  <dcterms:created xsi:type="dcterms:W3CDTF">2008-11-09T23:57:04Z</dcterms:created>
  <dcterms:modified xsi:type="dcterms:W3CDTF">2014-11-28T06:27:27Z</dcterms:modified>
</cp:coreProperties>
</file>